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61" r:id="rId5"/>
    <p:sldId id="266" r:id="rId6"/>
    <p:sldId id="276" r:id="rId7"/>
    <p:sldId id="274" r:id="rId8"/>
    <p:sldId id="275" r:id="rId9"/>
    <p:sldId id="277" r:id="rId10"/>
    <p:sldId id="368" r:id="rId11"/>
    <p:sldId id="315" r:id="rId12"/>
    <p:sldId id="312" r:id="rId13"/>
    <p:sldId id="316" r:id="rId14"/>
    <p:sldId id="317" r:id="rId15"/>
    <p:sldId id="327" r:id="rId16"/>
    <p:sldId id="370" r:id="rId17"/>
    <p:sldId id="323" r:id="rId18"/>
    <p:sldId id="329" r:id="rId19"/>
    <p:sldId id="342" r:id="rId20"/>
    <p:sldId id="343" r:id="rId21"/>
  </p:sldIdLst>
  <p:sldSz cx="9144000" cy="6858000" type="screen4x3"/>
  <p:notesSz cx="7010400" cy="92964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3792C"/>
    <a:srgbClr val="D19B23"/>
    <a:srgbClr val="77933C"/>
    <a:srgbClr val="756C66"/>
    <a:srgbClr val="856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6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1056" y="-930"/>
      </p:cViewPr>
      <p:guideLst>
        <p:guide orient="horz" pos="1013"/>
        <p:guide pos="2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31FC19-52E6-4272-8B9B-82497D2066A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BD7497-5412-41BB-B8B3-80536C71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7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2AE9AF-5B02-A343-87BA-BF97CE0E58A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696C59-4C62-F748-9189-0658811B1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1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96C59-4C62-F748-9189-0658811B1D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81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96C59-4C62-F748-9189-0658811B1D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81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96C59-4C62-F748-9189-0658811B1D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8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ines_7404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06" b="61897"/>
          <a:stretch/>
        </p:blipFill>
        <p:spPr>
          <a:xfrm>
            <a:off x="0" y="1582260"/>
            <a:ext cx="774095" cy="1960372"/>
          </a:xfrm>
          <a:prstGeom prst="rect">
            <a:avLst/>
          </a:prstGeom>
        </p:spPr>
      </p:pic>
      <p:pic>
        <p:nvPicPr>
          <p:cNvPr id="8" name="Picture 7" descr="Lines_blk.pdf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5" t="6478" b="22982"/>
          <a:stretch/>
        </p:blipFill>
        <p:spPr>
          <a:xfrm>
            <a:off x="873677" y="1582260"/>
            <a:ext cx="8270323" cy="1960372"/>
          </a:xfrm>
          <a:prstGeom prst="rect">
            <a:avLst/>
          </a:prstGeom>
        </p:spPr>
      </p:pic>
      <p:pic>
        <p:nvPicPr>
          <p:cNvPr id="13" name="Picture 12" descr="PU_sigtab.eps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8"/>
          <a:stretch/>
        </p:blipFill>
        <p:spPr>
          <a:xfrm>
            <a:off x="6935432" y="5830266"/>
            <a:ext cx="1942418" cy="104018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-1"/>
            <a:ext cx="9144000" cy="13316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1362779" y="1474647"/>
            <a:ext cx="7515071" cy="748782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200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2777" y="2182940"/>
            <a:ext cx="7515073" cy="1460826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5200" cap="all" baseline="0">
                <a:solidFill>
                  <a:srgbClr val="A3792C"/>
                </a:solidFill>
                <a:latin typeface="Impact"/>
                <a:cs typeface="Impac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Second Line</a:t>
            </a:r>
            <a:br>
              <a:rPr lang="en-US" dirty="0" smtClean="0"/>
            </a:br>
            <a:r>
              <a:rPr lang="en-US" dirty="0" smtClean="0"/>
              <a:t>Third Line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3876545"/>
            <a:ext cx="7505700" cy="954143"/>
          </a:xfrm>
        </p:spPr>
        <p:txBody>
          <a:bodyPr>
            <a:noAutofit/>
          </a:bodyPr>
          <a:lstStyle>
            <a:lvl1pPr>
              <a:defRPr sz="2400" cap="all">
                <a:solidFill>
                  <a:schemeClr val="tx1">
                    <a:lumMod val="50000"/>
                    <a:lumOff val="50000"/>
                  </a:schemeClr>
                </a:solidFill>
                <a:latin typeface="Impact"/>
                <a:cs typeface="Impact"/>
              </a:defRPr>
            </a:lvl1pPr>
          </a:lstStyle>
          <a:p>
            <a:pPr lvl="0"/>
            <a:r>
              <a:rPr lang="en-US" dirty="0" smtClean="0"/>
              <a:t>Single-line Subtitle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1362776" y="5008928"/>
            <a:ext cx="7514523" cy="311740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1362776" y="5287650"/>
            <a:ext cx="7514524" cy="501116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1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1362779" y="6356350"/>
            <a:ext cx="208579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3792C"/>
                </a:solidFill>
              </a:defRPr>
            </a:lvl1pPr>
          </a:lstStyle>
          <a:p>
            <a:r>
              <a:rPr lang="en-US" sz="1400" b="1" dirty="0" smtClean="0">
                <a:latin typeface="Arial"/>
                <a:cs typeface="Arial"/>
              </a:rPr>
              <a:t>Month day, year</a:t>
            </a:r>
            <a:endParaRPr lang="en-US" sz="1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098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212273" y="1905000"/>
            <a:ext cx="7931727" cy="2295144"/>
          </a:xfrm>
          <a:prstGeom prst="rect">
            <a:avLst/>
          </a:prstGeom>
          <a:solidFill>
            <a:srgbClr val="756C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ines_blk.70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50" r="87164" b="-1"/>
          <a:stretch/>
        </p:blipFill>
        <p:spPr>
          <a:xfrm>
            <a:off x="0" y="1905000"/>
            <a:ext cx="1119909" cy="2295144"/>
          </a:xfrm>
          <a:prstGeom prst="rect">
            <a:avLst/>
          </a:prstGeom>
        </p:spPr>
      </p:pic>
      <p:pic>
        <p:nvPicPr>
          <p:cNvPr id="10" name="Picture 9" descr="PU_sigtab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8"/>
          <a:stretch/>
        </p:blipFill>
        <p:spPr>
          <a:xfrm>
            <a:off x="6935432" y="5830266"/>
            <a:ext cx="1942418" cy="10401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003092"/>
            <a:ext cx="7772400" cy="744258"/>
          </a:xfr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800" b="0" i="0" cap="all">
                <a:solidFill>
                  <a:srgbClr val="D19B23"/>
                </a:solidFill>
              </a:defRPr>
            </a:lvl1pPr>
          </a:lstStyle>
          <a:p>
            <a:pPr>
              <a:lnSpc>
                <a:spcPct val="80000"/>
              </a:lnSpc>
            </a:pPr>
            <a:r>
              <a:rPr lang="en-US" sz="5800" dirty="0" smtClean="0">
                <a:solidFill>
                  <a:srgbClr val="D19B23"/>
                </a:solidFill>
                <a:latin typeface="Impact"/>
                <a:cs typeface="Impact"/>
              </a:rPr>
              <a:t>SECTION TITLE</a:t>
            </a:r>
            <a:endParaRPr lang="en-US" sz="5800" dirty="0">
              <a:solidFill>
                <a:srgbClr val="FFFFFF"/>
              </a:solidFill>
              <a:latin typeface="Impact"/>
              <a:cs typeface="Impac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71600" y="2718002"/>
            <a:ext cx="7772400" cy="1482142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buNone/>
              <a:defRPr sz="5800" b="0" i="0" cap="all">
                <a:solidFill>
                  <a:schemeClr val="bg1">
                    <a:lumMod val="95000"/>
                  </a:schemeClr>
                </a:solidFill>
                <a:latin typeface="Impact"/>
                <a:cs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5800" dirty="0" smtClean="0">
                <a:solidFill>
                  <a:srgbClr val="FFFFFF"/>
                </a:solidFill>
                <a:latin typeface="Impact"/>
                <a:cs typeface="Impact"/>
              </a:rPr>
              <a:t>SECOND LINE</a:t>
            </a:r>
            <a:br>
              <a:rPr lang="en-US" sz="5800" dirty="0" smtClean="0">
                <a:solidFill>
                  <a:srgbClr val="FFFFFF"/>
                </a:solidFill>
                <a:latin typeface="Impact"/>
                <a:cs typeface="Impact"/>
              </a:rPr>
            </a:br>
            <a:r>
              <a:rPr lang="en-US" sz="5800" dirty="0" smtClean="0">
                <a:solidFill>
                  <a:srgbClr val="FFFFFF"/>
                </a:solidFill>
                <a:latin typeface="Impact"/>
                <a:cs typeface="Impact"/>
              </a:rPr>
              <a:t>THIRD LINE</a:t>
            </a:r>
            <a:endParaRPr lang="en-US" sz="5800" dirty="0">
              <a:solidFill>
                <a:srgbClr val="FFFFFF"/>
              </a:solidFill>
              <a:latin typeface="Impact"/>
              <a:cs typeface="Impac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-1"/>
            <a:ext cx="9144000" cy="13316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1466850" y="4365879"/>
            <a:ext cx="7506250" cy="13612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6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367130" y="925650"/>
            <a:ext cx="8319670" cy="442912"/>
          </a:xfrm>
        </p:spPr>
        <p:txBody>
          <a:bodyPr anchor="t">
            <a:noAutofit/>
          </a:bodyPr>
          <a:lstStyle>
            <a:lvl1pPr marL="0" indent="0">
              <a:buNone/>
              <a:defRPr sz="1800" b="0" cap="all" spc="300">
                <a:solidFill>
                  <a:srgbClr val="756C66"/>
                </a:solidFill>
                <a:latin typeface="Impact"/>
                <a:cs typeface="Impac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2"/>
          </p:nvPr>
        </p:nvSpPr>
        <p:spPr>
          <a:xfrm>
            <a:off x="367130" y="1608139"/>
            <a:ext cx="8326019" cy="44592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2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130" y="1600200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67130" y="925650"/>
            <a:ext cx="8319670" cy="442912"/>
          </a:xfrm>
        </p:spPr>
        <p:txBody>
          <a:bodyPr anchor="t">
            <a:noAutofit/>
          </a:bodyPr>
          <a:lstStyle>
            <a:lvl1pPr marL="0" indent="0">
              <a:buNone/>
              <a:defRPr sz="1800" b="1" cap="all">
                <a:solidFill>
                  <a:srgbClr val="756C66"/>
                </a:solidFill>
                <a:latin typeface="Impact"/>
                <a:cs typeface="Impac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671604" y="1600373"/>
            <a:ext cx="4015195" cy="452579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9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130" y="1600200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67130" y="925650"/>
            <a:ext cx="8319670" cy="442912"/>
          </a:xfrm>
        </p:spPr>
        <p:txBody>
          <a:bodyPr anchor="t">
            <a:noAutofit/>
          </a:bodyPr>
          <a:lstStyle>
            <a:lvl1pPr marL="0" indent="0">
              <a:buNone/>
              <a:defRPr sz="1800" b="1" cap="all">
                <a:solidFill>
                  <a:srgbClr val="756C66"/>
                </a:solidFill>
                <a:latin typeface="Impact"/>
                <a:cs typeface="Impac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353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9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900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367130" y="925650"/>
            <a:ext cx="8319670" cy="442912"/>
          </a:xfrm>
        </p:spPr>
        <p:txBody>
          <a:bodyPr anchor="t">
            <a:noAutofit/>
          </a:bodyPr>
          <a:lstStyle>
            <a:lvl1pPr marL="0" indent="0">
              <a:buNone/>
              <a:defRPr sz="1800" b="1" cap="all">
                <a:solidFill>
                  <a:srgbClr val="756C66"/>
                </a:solidFill>
                <a:latin typeface="Impact"/>
                <a:cs typeface="Impac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AB80C8F5-D920-BB4B-933F-7F3EB43C82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0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367130" y="925650"/>
            <a:ext cx="8319670" cy="442912"/>
          </a:xfrm>
        </p:spPr>
        <p:txBody>
          <a:bodyPr anchor="t">
            <a:noAutofit/>
          </a:bodyPr>
          <a:lstStyle>
            <a:lvl1pPr marL="0" indent="0">
              <a:buNone/>
              <a:defRPr sz="1800" b="1" cap="all">
                <a:solidFill>
                  <a:srgbClr val="756C66"/>
                </a:solidFill>
                <a:latin typeface="Impact"/>
                <a:cs typeface="Impac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009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3347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56C66"/>
                </a:solidFill>
                <a:latin typeface="Arial"/>
                <a:cs typeface="Arial"/>
              </a:defRPr>
            </a:lvl1pPr>
          </a:lstStyle>
          <a:p>
            <a:fld id="{AB80C8F5-D920-BB4B-933F-7F3EB43C8215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-1"/>
            <a:ext cx="9144000" cy="13316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4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h2_lines_white.pdf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PU_sig132.eps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130" y="265631"/>
            <a:ext cx="8326020" cy="748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130" y="1621330"/>
            <a:ext cx="8326020" cy="45017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713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AB80C8F5-D920-BB4B-933F-7F3EB43C82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67130" y="1535528"/>
            <a:ext cx="832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5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6" r:id="rId3"/>
    <p:sldLayoutId id="2147483657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400" kern="1200" cap="all">
          <a:solidFill>
            <a:schemeClr val="bg1"/>
          </a:solidFill>
          <a:latin typeface="Impact"/>
          <a:ea typeface="+mj-ea"/>
          <a:cs typeface="Impact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870" y="1900644"/>
            <a:ext cx="8261130" cy="2225042"/>
          </a:xfrm>
        </p:spPr>
        <p:txBody>
          <a:bodyPr/>
          <a:lstStyle/>
          <a:p>
            <a:pPr algn="ctr"/>
            <a:r>
              <a:rPr lang="en-US" sz="3600" dirty="0" smtClean="0"/>
              <a:t>Family and Medical Leave Act (FMLA)</a:t>
            </a:r>
            <a:br>
              <a:rPr lang="en-US" sz="3600" dirty="0" smtClean="0"/>
            </a:br>
            <a:r>
              <a:rPr lang="en-US" sz="3600" dirty="0" smtClean="0"/>
              <a:t>and</a:t>
            </a:r>
            <a:br>
              <a:rPr lang="en-US" sz="3600" dirty="0" smtClean="0"/>
            </a:br>
            <a:r>
              <a:rPr lang="en-US" sz="3600" dirty="0" smtClean="0"/>
              <a:t>Paid Parental Leave  (PPL)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3200" dirty="0">
              <a:solidFill>
                <a:srgbClr val="D19B23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82870" y="4284190"/>
            <a:ext cx="8261130" cy="954143"/>
          </a:xfrm>
        </p:spPr>
        <p:txBody>
          <a:bodyPr/>
          <a:lstStyle/>
          <a:p>
            <a:pPr algn="ctr"/>
            <a:r>
              <a:rPr lang="en-US" dirty="0" smtClean="0"/>
              <a:t>Overview presentation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00825" y="5029200"/>
            <a:ext cx="7514523" cy="1567189"/>
          </a:xfrm>
        </p:spPr>
        <p:txBody>
          <a:bodyPr/>
          <a:lstStyle/>
          <a:p>
            <a:endParaRPr lang="en-US" dirty="0" smtClean="0">
              <a:solidFill>
                <a:srgbClr val="D19B23"/>
              </a:solidFill>
            </a:endParaRPr>
          </a:p>
          <a:p>
            <a:r>
              <a:rPr lang="en-US" dirty="0" smtClean="0">
                <a:solidFill>
                  <a:srgbClr val="D19B23"/>
                </a:solidFill>
              </a:rPr>
              <a:t>Tammy Synesael</a:t>
            </a:r>
            <a:endParaRPr lang="en-US" dirty="0">
              <a:solidFill>
                <a:srgbClr val="D19B23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1000825" y="5515542"/>
            <a:ext cx="7514524" cy="50111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Leave of Absence Administrator, Vice President for Human Resources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96390"/>
            <a:ext cx="5226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 2013 Purdue University		Last updated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11/01/2013 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3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Paid parental leave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>
          <a:xfrm>
            <a:off x="367130" y="1447801"/>
            <a:ext cx="8557795" cy="439782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How much time is allowed for PPL?</a:t>
            </a:r>
          </a:p>
          <a:p>
            <a:r>
              <a:rPr lang="en-US" dirty="0"/>
              <a:t>Time is based on CUL.    </a:t>
            </a:r>
            <a:endParaRPr lang="en-US" dirty="0" smtClean="0"/>
          </a:p>
          <a:p>
            <a:endParaRPr lang="en-US" b="1" u="sng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100" dirty="0"/>
              <a:t>100% CUL allowance is: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en-US" sz="2100" b="1" dirty="0">
                <a:latin typeface="Arial" pitchFamily="34" charset="0"/>
                <a:cs typeface="Arial" pitchFamily="34" charset="0"/>
              </a:rPr>
              <a:t>Birth mother 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– 240 hours (6 weeks)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en-US" sz="2100" b="1" dirty="0">
                <a:latin typeface="Arial" pitchFamily="34" charset="0"/>
                <a:cs typeface="Arial" pitchFamily="34" charset="0"/>
              </a:rPr>
              <a:t>Other eligible parents 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– 120 hours (3 weeks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Both </a:t>
            </a:r>
            <a:r>
              <a:rPr lang="en-US" sz="2100" b="1" dirty="0">
                <a:latin typeface="Arial" pitchFamily="34" charset="0"/>
                <a:cs typeface="Arial" pitchFamily="34" charset="0"/>
              </a:rPr>
              <a:t>parents employed at Purdue and 1 parent is the birth mother</a:t>
            </a:r>
          </a:p>
          <a:p>
            <a:pPr marL="1943100" lvl="3" indent="-342900">
              <a:buFont typeface="Arial" pitchFamily="34" charset="0"/>
              <a:buChar char="−"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May combine available PPL time</a:t>
            </a:r>
          </a:p>
          <a:p>
            <a:pPr marL="1943100" lvl="3" indent="-342900">
              <a:buFont typeface="Arial" pitchFamily="34" charset="0"/>
              <a:buChar char="−"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Maximum combined time = 360 hours (9 weeks)</a:t>
            </a:r>
          </a:p>
          <a:p>
            <a:pPr marL="1943100" lvl="3" indent="-342900">
              <a:buFont typeface="Arial" pitchFamily="34" charset="0"/>
              <a:buChar char="−"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Maximum individual time = 240 hours (6 weeks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943100" lvl="3" indent="-342900">
              <a:buFont typeface="Arial" pitchFamily="34" charset="0"/>
              <a:buChar char="−"/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 marL="1085850" lvl="1" indent="-342900">
              <a:buFont typeface="Arial" pitchFamily="34" charset="0"/>
              <a:buChar char="•"/>
            </a:pP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Both </a:t>
            </a:r>
            <a:r>
              <a:rPr lang="en-US" sz="2100" b="1" dirty="0">
                <a:latin typeface="Arial" pitchFamily="34" charset="0"/>
                <a:cs typeface="Arial" pitchFamily="34" charset="0"/>
              </a:rPr>
              <a:t>parents employed at Purdue and </a:t>
            </a:r>
            <a:r>
              <a:rPr lang="en-US" sz="2100" b="1" u="sng" dirty="0">
                <a:latin typeface="Arial" pitchFamily="34" charset="0"/>
                <a:cs typeface="Arial" pitchFamily="34" charset="0"/>
              </a:rPr>
              <a:t>neither</a:t>
            </a:r>
            <a:r>
              <a:rPr lang="en-US" sz="2100" b="1" dirty="0">
                <a:latin typeface="Arial" pitchFamily="34" charset="0"/>
                <a:cs typeface="Arial" pitchFamily="34" charset="0"/>
              </a:rPr>
              <a:t> parent is the birth mother</a:t>
            </a:r>
          </a:p>
          <a:p>
            <a:pPr marL="1943100" lvl="3" indent="-342900">
              <a:buFont typeface="Arial" pitchFamily="34" charset="0"/>
              <a:buChar char="−"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May combine available PPL time</a:t>
            </a:r>
          </a:p>
          <a:p>
            <a:pPr marL="1943100" lvl="3" indent="-342900">
              <a:buFont typeface="Arial" pitchFamily="34" charset="0"/>
              <a:buChar char="−"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Maximum combined time = 240 hours (6 weeks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100" b="1" u="sng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b="1" u="sng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1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Paid parental leave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>
          <a:xfrm>
            <a:off x="367130" y="1368562"/>
            <a:ext cx="8326019" cy="4879838"/>
          </a:xfrm>
        </p:spPr>
        <p:txBody>
          <a:bodyPr>
            <a:no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Time must be used within 12 months following birth 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adoption. It can be taken as a: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Continuous Leave -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immediately following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birth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adoption</a:t>
            </a:r>
          </a:p>
          <a:p>
            <a:pPr marL="1085850" lvl="1" indent="-342900">
              <a:buFont typeface="Wingdings" panose="05000000000000000000" pitchFamily="2" charset="2"/>
              <a:buChar char="v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Intermittent Leave - Supervisory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approval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required</a:t>
            </a:r>
          </a:p>
          <a:p>
            <a:pPr marL="1085850" lvl="1" indent="-342900">
              <a:buFont typeface="Wingdings" panose="05000000000000000000" pitchFamily="2" charset="2"/>
              <a:buChar char="v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Reduced Schedule -  Supervisory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approval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required</a:t>
            </a:r>
          </a:p>
          <a:p>
            <a:pPr marL="1085850" lvl="1" indent="-342900">
              <a:buFont typeface="Wingdings" panose="05000000000000000000" pitchFamily="2" charset="2"/>
              <a:buChar char="v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1200" b="1" u="sng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b="1" u="sng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Note</a:t>
            </a:r>
            <a:r>
              <a:rPr lang="en-US" sz="1200" b="1" u="sng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12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Employee must consult with supervisor on intermittent/reduced schedule leave and make reasonable effort not to unduly disrupt University operations.</a:t>
            </a:r>
          </a:p>
        </p:txBody>
      </p:sp>
    </p:spTree>
    <p:extLst>
      <p:ext uri="{BB962C8B-B14F-4D97-AF65-F5344CB8AC3E}">
        <p14:creationId xmlns:p14="http://schemas.microsoft.com/office/powerpoint/2010/main" val="74009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Paid parental leave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 smtClean="0"/>
              <a:t>Interactions with other leaves &amp; benefits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>
          <a:xfrm>
            <a:off x="209550" y="1608139"/>
            <a:ext cx="8648700" cy="445927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PPL </a:t>
            </a:r>
            <a:r>
              <a:rPr lang="en-US" dirty="0">
                <a:latin typeface="Arial" pitchFamily="34" charset="0"/>
                <a:cs typeface="Arial" pitchFamily="34" charset="0"/>
              </a:rPr>
              <a:t>runs concurrently 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FMLA, if </a:t>
            </a:r>
            <a:r>
              <a:rPr lang="en-US" dirty="0">
                <a:latin typeface="Arial" pitchFamily="34" charset="0"/>
                <a:cs typeface="Arial" pitchFamily="34" charset="0"/>
              </a:rPr>
              <a:t>employee is eligible for FMLA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PPL </a:t>
            </a:r>
            <a:r>
              <a:rPr lang="en-US" dirty="0">
                <a:latin typeface="Arial" pitchFamily="34" charset="0"/>
                <a:cs typeface="Arial" pitchFamily="34" charset="0"/>
              </a:rPr>
              <a:t>is a paid leave and can be combined with other paid time benefits to allow maximum advantage to eligible parents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latin typeface="Arial" pitchFamily="34" charset="0"/>
                <a:cs typeface="Arial" pitchFamily="34" charset="0"/>
              </a:rPr>
              <a:t> Paid Sick Leave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latin typeface="Arial" pitchFamily="34" charset="0"/>
                <a:cs typeface="Arial" pitchFamily="34" charset="0"/>
              </a:rPr>
              <a:t> Paid Vacation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Paid </a:t>
            </a:r>
            <a:r>
              <a:rPr lang="en-US" dirty="0">
                <a:latin typeface="Arial" pitchFamily="34" charset="0"/>
                <a:cs typeface="Arial" pitchFamily="34" charset="0"/>
              </a:rPr>
              <a:t>Personal Business Days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latin typeface="Arial" pitchFamily="34" charset="0"/>
                <a:cs typeface="Arial" pitchFamily="34" charset="0"/>
              </a:rPr>
              <a:t> Paid Holidays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Long </a:t>
            </a:r>
            <a:r>
              <a:rPr lang="en-US" dirty="0">
                <a:latin typeface="Arial" pitchFamily="34" charset="0"/>
                <a:cs typeface="Arial" pitchFamily="34" charset="0"/>
              </a:rPr>
              <a:t>Term Disability (LTD)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1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870" y="1900644"/>
            <a:ext cx="8261130" cy="2225042"/>
          </a:xfrm>
        </p:spPr>
        <p:txBody>
          <a:bodyPr/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application of </a:t>
            </a:r>
            <a:r>
              <a:rPr lang="en-US" sz="3600" dirty="0" err="1" smtClean="0"/>
              <a:t>fmla</a:t>
            </a:r>
            <a:r>
              <a:rPr lang="en-US" sz="3600" dirty="0" smtClean="0"/>
              <a:t> &amp; </a:t>
            </a:r>
            <a:r>
              <a:rPr lang="en-US" sz="3600" dirty="0" err="1" smtClean="0"/>
              <a:t>ppl</a:t>
            </a:r>
            <a:r>
              <a:rPr lang="en-US" sz="3600" dirty="0" smtClean="0"/>
              <a:t> policies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3200" dirty="0">
              <a:solidFill>
                <a:srgbClr val="D19B23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00825" y="5029200"/>
            <a:ext cx="7514523" cy="1567189"/>
          </a:xfrm>
        </p:spPr>
        <p:txBody>
          <a:bodyPr/>
          <a:lstStyle/>
          <a:p>
            <a:endParaRPr lang="en-US" dirty="0" smtClean="0">
              <a:solidFill>
                <a:srgbClr val="D19B23"/>
              </a:solidFill>
            </a:endParaRPr>
          </a:p>
          <a:p>
            <a:endParaRPr lang="en-US" dirty="0">
              <a:solidFill>
                <a:srgbClr val="D19B2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96390"/>
            <a:ext cx="5226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 2013 Purdue University		Last updated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11/01/2013 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0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 smtClean="0"/>
              <a:t>Applying policy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Birth </a:t>
            </a:r>
            <a:r>
              <a:rPr lang="en-US" dirty="0">
                <a:latin typeface="Arial" pitchFamily="34" charset="0"/>
                <a:cs typeface="Arial" pitchFamily="34" charset="0"/>
              </a:rPr>
              <a:t>mom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 FY Faculty staff member who has worked at the University for 3 years. She is expecting on 4/4  and wants </a:t>
            </a:r>
            <a:r>
              <a:rPr lang="en-US" dirty="0">
                <a:latin typeface="Arial" pitchFamily="34" charset="0"/>
                <a:cs typeface="Arial" pitchFamily="34" charset="0"/>
              </a:rPr>
              <a:t>to take as much paid leave as possible without using her vacation or personal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business days.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She is eligible for FMLA and PPL. The FMLA will run concurrently with her sick leave (while under a doctors care) and her PPL for bonding time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Doctor takes her off work a week early on 3/28 due to complications and the baby is born on 4/4.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5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rot="5400000">
            <a:off x="2639946" y="3999714"/>
            <a:ext cx="4355068" cy="79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1" idx="2"/>
          </p:cNvCxnSpPr>
          <p:nvPr/>
        </p:nvCxnSpPr>
        <p:spPr>
          <a:xfrm flipH="1">
            <a:off x="533400" y="1618151"/>
            <a:ext cx="12755" cy="4126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spc="300" dirty="0" smtClean="0"/>
              <a:t>Applying policy</a:t>
            </a:r>
            <a:endParaRPr lang="en-US" spc="300" dirty="0"/>
          </a:p>
        </p:txBody>
      </p:sp>
      <p:sp>
        <p:nvSpPr>
          <p:cNvPr id="9" name="Rectangle 8"/>
          <p:cNvSpPr/>
          <p:nvPr/>
        </p:nvSpPr>
        <p:spPr>
          <a:xfrm>
            <a:off x="533400" y="3013086"/>
            <a:ext cx="4288054" cy="35522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FMSE     8 </a:t>
            </a:r>
            <a:r>
              <a:rPr lang="en-US" b="1" dirty="0"/>
              <a:t>hours </a:t>
            </a:r>
            <a:r>
              <a:rPr lang="en-US" b="1" dirty="0" smtClean="0"/>
              <a:t>/ day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92753" y="1518375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Doctor releases patient </a:t>
            </a:r>
            <a:endParaRPr lang="en-US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4846354" y="3953919"/>
            <a:ext cx="2511376" cy="556223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/>
              <a:t>FMPL  8 hours / day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522110" y="1826153"/>
            <a:ext cx="6850598" cy="468867"/>
          </a:xfrm>
          <a:prstGeom prst="rect">
            <a:avLst/>
          </a:prstGeom>
          <a:solidFill>
            <a:srgbClr val="77933C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FMLA 3/28 to 6/19 (12 weeks)</a:t>
            </a:r>
          </a:p>
          <a:p>
            <a:pPr algn="ctr"/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34042" y="3426295"/>
            <a:ext cx="1389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6 weeks of PPL</a:t>
            </a:r>
          </a:p>
          <a:p>
            <a:endParaRPr lang="en-US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7389436" y="4527128"/>
            <a:ext cx="1310119" cy="512802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    PPL               8 hours/day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77517" y="423203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b="1" dirty="0"/>
          </a:p>
          <a:p>
            <a:endParaRPr lang="en-US" sz="1400" b="1" dirty="0"/>
          </a:p>
        </p:txBody>
      </p:sp>
      <p:cxnSp>
        <p:nvCxnSpPr>
          <p:cNvPr id="20" name="Straight Connector 19"/>
          <p:cNvCxnSpPr>
            <a:stCxn id="22" idx="2"/>
          </p:cNvCxnSpPr>
          <p:nvPr/>
        </p:nvCxnSpPr>
        <p:spPr>
          <a:xfrm>
            <a:off x="7377517" y="1627923"/>
            <a:ext cx="0" cy="3976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" y="124881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3/28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059962" y="125859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6/19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528799" y="1233781"/>
            <a:ext cx="635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5/22</a:t>
            </a:r>
          </a:p>
          <a:p>
            <a:endParaRPr lang="en-US" b="1" dirty="0"/>
          </a:p>
        </p:txBody>
      </p:sp>
      <p:cxnSp>
        <p:nvCxnSpPr>
          <p:cNvPr id="25" name="Straight Connector 24"/>
          <p:cNvCxnSpPr>
            <a:stCxn id="26" idx="2"/>
          </p:cNvCxnSpPr>
          <p:nvPr/>
        </p:nvCxnSpPr>
        <p:spPr>
          <a:xfrm>
            <a:off x="8667495" y="1618151"/>
            <a:ext cx="32060" cy="3985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82000" y="1248819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7/3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279071" y="2704736"/>
            <a:ext cx="3080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8 weeks while under a doctors care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63710" y="124908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4/4</a:t>
            </a:r>
            <a:endParaRPr lang="en-US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22755" y="2295020"/>
            <a:ext cx="1" cy="71806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0027" y="1518375"/>
            <a:ext cx="1187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 </a:t>
            </a:r>
            <a:r>
              <a:rPr lang="en-US" sz="1400" b="1" dirty="0" smtClean="0"/>
              <a:t>     Birth </a:t>
            </a:r>
            <a:endParaRPr lang="en-US" sz="1400" b="1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122756" y="3368307"/>
            <a:ext cx="0" cy="223570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07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 INFORMATION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FMLA/PPL Questions:</a:t>
            </a:r>
          </a:p>
          <a:p>
            <a:pPr marL="1485900" lvl="2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Paula Cheatham		49-41533</a:t>
            </a:r>
          </a:p>
          <a:p>
            <a:pPr marL="1485900" lvl="2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Pam Hardesty			49-66269</a:t>
            </a:r>
          </a:p>
          <a:p>
            <a:pPr marL="1485900" lvl="2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Lisa Hornbeck		49-41310</a:t>
            </a:r>
          </a:p>
          <a:p>
            <a:pPr marL="1085850" lvl="1" indent="-342900">
              <a:buFont typeface="Wingdings" panose="05000000000000000000" pitchFamily="2" charset="2"/>
              <a:buChar char="v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v"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lvl="1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General Leaves Questions:</a:t>
            </a:r>
          </a:p>
          <a:p>
            <a:pPr marL="1485900" lvl="2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Tammy Synesael		49-41691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93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>
          <a:xfrm>
            <a:off x="454216" y="1121229"/>
            <a:ext cx="8326019" cy="5010375"/>
          </a:xfrm>
        </p:spPr>
        <p:txBody>
          <a:bodyPr>
            <a:normAutofit fontScale="92500" lnSpcReduction="10000"/>
          </a:bodyPr>
          <a:lstStyle/>
          <a:p>
            <a:pPr lvl="0" algn="ctr"/>
            <a:endParaRPr lang="en-US" sz="60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6000" dirty="0" smtClean="0">
                <a:latin typeface="Arial" pitchFamily="34" charset="0"/>
                <a:cs typeface="Arial" pitchFamily="34" charset="0"/>
              </a:rPr>
              <a:t>Questions</a:t>
            </a:r>
          </a:p>
          <a:p>
            <a:pPr lvl="0" algn="ctr"/>
            <a:endParaRPr lang="en-US" sz="7500" dirty="0">
              <a:latin typeface="Arial" pitchFamily="34" charset="0"/>
              <a:cs typeface="Arial" pitchFamily="34" charset="0"/>
            </a:endParaRPr>
          </a:p>
          <a:p>
            <a:pPr lvl="0" algn="ctr"/>
            <a:endParaRPr lang="en-US" sz="75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3900" i="1" dirty="0" smtClean="0">
                <a:latin typeface="Arial" pitchFamily="34" charset="0"/>
                <a:cs typeface="Arial" pitchFamily="34" charset="0"/>
              </a:rPr>
              <a:t>Thank you for your time </a:t>
            </a:r>
            <a:endParaRPr lang="en-US" sz="39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stephecl\AppData\Local\Microsoft\Windows\Temporary Internet Files\Content.IE5\725V9IPW\MC90044142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957" y="2819400"/>
            <a:ext cx="1899444" cy="189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31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and Medical leave act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 smtClean="0"/>
              <a:t>Defining FMLA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>
          <a:xfrm>
            <a:off x="367130" y="1262744"/>
            <a:ext cx="8326019" cy="527957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Family and Medical Leave Act (FMLA)?</a:t>
            </a:r>
          </a:p>
          <a:p>
            <a:endParaRPr lang="en-US" dirty="0" smtClean="0"/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FMLA is 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federal law and University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policy.</a:t>
            </a:r>
          </a:p>
          <a:p>
            <a:pPr marL="1085850" lvl="1" indent="-34290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workweeks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unpaid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job-protected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leave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over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	a 12-month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period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 medical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family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						reasons.</a:t>
            </a:r>
          </a:p>
          <a:p>
            <a:pPr lvl="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26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workweeks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unpaid job-protected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leave in a </a:t>
            </a:r>
          </a:p>
          <a:p>
            <a:pPr lvl="2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12 month period to care for a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overed Service member, 	limited to a combined total of 26 workweeks for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all types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FMLA leave.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9"/>
          <p:cNvSpPr txBox="1">
            <a:spLocks/>
          </p:cNvSpPr>
          <p:nvPr/>
        </p:nvSpPr>
        <p:spPr>
          <a:xfrm>
            <a:off x="1000825" y="5860788"/>
            <a:ext cx="7514523" cy="3117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1800" b="1" kern="1200"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Lucida Grande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solidFill>
                <a:srgbClr val="D19B23"/>
              </a:solidFill>
            </a:endParaRPr>
          </a:p>
          <a:p>
            <a:endParaRPr lang="en-US" dirty="0" smtClean="0">
              <a:solidFill>
                <a:srgbClr val="D19B23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5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and Medical Leave Act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 smtClean="0"/>
              <a:t>Who is eligible for FMLA?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Employee must:</a:t>
            </a:r>
          </a:p>
          <a:p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Have been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employed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at the University for at least 12 months (consecutively or non-consecutively within the prior seven years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Have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worked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at least 1,250 hours during the 12-month period preceding the date that FMLA leave would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begin.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Have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NOT exhausted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FMLA allotment during the 12-month period preceding the date that the leave would begin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Note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The 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12-months preceding the leave is a 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rolling 12-month 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period/calendar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4369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and medical leave act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 smtClean="0"/>
              <a:t>What Situations Qualify as FMLA?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>
          <a:xfrm>
            <a:off x="367130" y="1368562"/>
            <a:ext cx="8326019" cy="50798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a Personal Sick Leave: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serious health condition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makes the employee unable to perform one or more of the essential functions of the employee's job, as certified by his or her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health care provider </a:t>
            </a:r>
          </a:p>
          <a:p>
            <a:pPr lvl="1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(continuously, intermittently or reduced schedule)</a:t>
            </a:r>
          </a:p>
          <a:p>
            <a:pPr lvl="1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birth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son </a:t>
            </a:r>
            <a:r>
              <a:rPr lang="en-US" dirty="0">
                <a:latin typeface="Arial" pitchFamily="34" charset="0"/>
                <a:cs typeface="Arial" pitchFamily="34" charset="0"/>
              </a:rPr>
              <a:t>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daughter*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200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Note: When 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both spouses are employed at Purdue, employees must share 12 weeks of FMLA eligibility for birth/adoption/ </a:t>
            </a: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placement/bonding.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57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and medical leave act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 smtClean="0"/>
              <a:t>What situations qualify as FMLA?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>
          <a:xfrm>
            <a:off x="367130" y="1219200"/>
            <a:ext cx="8326019" cy="540067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a Family Sick Leave: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placement of a son or daughter by adoption or foster care (including related court appearances, consultations with attorneys, and counseling sessions)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Care of a son or daughter during the first 12 months following birth or placement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Care of a spouse, same sex domestic partner, son or daughter under the age of 18, or parent with a serious health condition as certified by the family member‘s healthcare provider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Care of a son or daughter (18 or over) who is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incapable of self-care due to a mental or physical disability as defined under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ADA.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143000" lvl="3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A3792C"/>
                </a:solidFill>
              </a:rPr>
              <a:t>Paid sick leave under FMLA or non-FMLA issues for a covered family member is </a:t>
            </a:r>
            <a:endParaRPr lang="en-US" sz="1400" i="1" dirty="0" smtClean="0">
              <a:solidFill>
                <a:srgbClr val="A3792C"/>
              </a:solidFill>
            </a:endParaRPr>
          </a:p>
          <a:p>
            <a:pPr marL="857250" lvl="3" indent="0">
              <a:buNone/>
            </a:pPr>
            <a:r>
              <a:rPr lang="en-US" sz="1400" i="1" dirty="0" smtClean="0">
                <a:solidFill>
                  <a:srgbClr val="A3792C"/>
                </a:solidFill>
              </a:rPr>
              <a:t>limited </a:t>
            </a:r>
            <a:r>
              <a:rPr lang="en-US" sz="1400" i="1" dirty="0">
                <a:solidFill>
                  <a:srgbClr val="A3792C"/>
                </a:solidFill>
              </a:rPr>
              <a:t>to 10 days per fiscal year.  If not exhausted, sick leave must be used for a family member for these 10 days or 80 hours.</a:t>
            </a:r>
            <a:endParaRPr lang="en-US" sz="1400" dirty="0">
              <a:solidFill>
                <a:srgbClr val="A3792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3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and medical leave act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/>
              <a:t>What situations qualify as FMLA?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>
          <a:xfrm>
            <a:off x="367130" y="1368562"/>
            <a:ext cx="8326019" cy="483221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a Military Leave: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Any qualifying exigency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arising out of the fact that the employee’s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spouse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same sex domestic partner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daughter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parent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covered military member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covered active duty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(or has been notified of an impending call or order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covered active duty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with the Armed Forces in a foreign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country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Care of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covered servicemember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with a serious injury or illness if the employee is the spouse, same sex domestic partner, son, daughter, parent or next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kin of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covered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servicemember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(26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weeks)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4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870" y="1900644"/>
            <a:ext cx="8261130" cy="2225042"/>
          </a:xfrm>
        </p:spPr>
        <p:txBody>
          <a:bodyPr/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Paid Parental Leave  (PPL)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3200" dirty="0">
              <a:solidFill>
                <a:srgbClr val="D19B23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82870" y="4284190"/>
            <a:ext cx="8261130" cy="954143"/>
          </a:xfrm>
        </p:spPr>
        <p:txBody>
          <a:bodyPr/>
          <a:lstStyle/>
          <a:p>
            <a:pPr algn="ctr"/>
            <a:r>
              <a:rPr lang="en-US" dirty="0" smtClean="0"/>
              <a:t>overview of policies and procedures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96390"/>
            <a:ext cx="5226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 2013 Purdue University		Last updated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11/01/2013 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5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Paid parental leave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 smtClean="0"/>
              <a:t>DEFINING </a:t>
            </a:r>
            <a:r>
              <a:rPr lang="en-US" dirty="0" err="1" smtClean="0"/>
              <a:t>ppl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>
          <a:xfrm>
            <a:off x="200026" y="1368563"/>
            <a:ext cx="8493124" cy="532751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is Paid Parental Leave (PPL)?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 indent="0">
              <a:buNone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Purpose:</a:t>
            </a:r>
          </a:p>
          <a:p>
            <a:pPr marL="1485900" lvl="2" indent="-342900">
              <a:buFont typeface="Wingdings" panose="05000000000000000000" pitchFamily="2" charset="2"/>
              <a:buChar char="v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Gives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parents additional flexibility and time to </a:t>
            </a:r>
            <a:br>
              <a:rPr lang="en-US" sz="1900" dirty="0">
                <a:latin typeface="Arial" pitchFamily="34" charset="0"/>
                <a:cs typeface="Arial" pitchFamily="34" charset="0"/>
              </a:rPr>
            </a:br>
            <a:r>
              <a:rPr lang="en-US" sz="1900" dirty="0">
                <a:latin typeface="Arial" pitchFamily="34" charset="0"/>
                <a:cs typeface="Arial" pitchFamily="34" charset="0"/>
              </a:rPr>
              <a:t>bond with new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child</a:t>
            </a:r>
          </a:p>
          <a:p>
            <a:pPr marL="1485900" lvl="2" indent="-342900">
              <a:buFont typeface="Wingdings" panose="05000000000000000000" pitchFamily="2" charset="2"/>
              <a:buChar char="v"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1485900" lvl="2" indent="-342900">
              <a:buFont typeface="Wingdings" panose="05000000000000000000" pitchFamily="2" charset="2"/>
              <a:buChar char="v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Adjust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to a new family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situation</a:t>
            </a:r>
          </a:p>
          <a:p>
            <a:pPr lvl="2" indent="0">
              <a:buNone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1485900" lvl="2" indent="-342900">
              <a:buFont typeface="Wingdings" panose="05000000000000000000" pitchFamily="2" charset="2"/>
              <a:buChar char="v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Balance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professional obligations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lvl="1" indent="0"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Advanced notice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by employee is required so appropriate planning can be scheduled for teaching and/or research obligations. PPL is a benefit of employment and its use will not be considered as a negative factor in employment actions, such as hiring, promotions, or disciplinary actions relating to attendance policies.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3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Paid parental leave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 smtClean="0"/>
              <a:t>Eligibility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2"/>
          </p:nvPr>
        </p:nvSpPr>
        <p:spPr>
          <a:xfrm>
            <a:off x="367130" y="1435237"/>
            <a:ext cx="8326019" cy="525131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>
                <a:latin typeface="Arial" pitchFamily="34" charset="0"/>
                <a:cs typeface="Arial" pitchFamily="34" charset="0"/>
              </a:rPr>
              <a:t>be eligible, the employee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lvl="1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Must be in a benefits-eligible position</a:t>
            </a:r>
          </a:p>
          <a:p>
            <a:pPr marL="1600200" lvl="2" indent="-457200">
              <a:buFont typeface="Wingdings" panose="05000000000000000000" pitchFamily="2" charset="2"/>
              <a:buChar char="v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Faculty </a:t>
            </a:r>
          </a:p>
          <a:p>
            <a:pPr marL="1600200" lvl="2" indent="-457200">
              <a:buFont typeface="Wingdings" panose="05000000000000000000" pitchFamily="2" charset="2"/>
              <a:buChar char="v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Staff</a:t>
            </a:r>
          </a:p>
          <a:p>
            <a:pPr marL="1600200" lvl="2" indent="-457200">
              <a:buFont typeface="Wingdings" panose="05000000000000000000" pitchFamily="2" charset="2"/>
              <a:buChar char="v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Graduate Staff</a:t>
            </a:r>
          </a:p>
          <a:p>
            <a:pPr marL="1600200" lvl="2" indent="-4572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Post-Doc</a:t>
            </a:r>
          </a:p>
          <a:p>
            <a:pPr marL="1600200" lvl="2" indent="-457200">
              <a:buFont typeface="Wingdings" panose="05000000000000000000" pitchFamily="2" charset="2"/>
              <a:buChar char="v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indent="0">
              <a:buNone/>
              <a:tabLst>
                <a:tab pos="169863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Must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be employed a minimum of 12 months,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indent="0">
              <a:buNone/>
              <a:tabLst>
                <a:tab pos="169863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half-time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or more at the time of birth 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adoption.</a:t>
            </a:r>
          </a:p>
          <a:p>
            <a:pPr lvl="1" indent="0">
              <a:buNone/>
              <a:tabLst>
                <a:tab pos="169863" algn="l"/>
              </a:tabLst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 indent="0">
              <a:buNone/>
              <a:tabLst>
                <a:tab pos="169863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Runs concurrently with FMLA.</a:t>
            </a:r>
          </a:p>
          <a:p>
            <a:pPr marL="1200150" lvl="1" indent="-457200">
              <a:buFont typeface="Arial" pitchFamily="34" charset="0"/>
              <a:buChar char="•"/>
              <a:tabLst>
                <a:tab pos="169863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marL="1085850" lvl="1" indent="-3429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085850" lvl="1" indent="-34290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Family and Medical Leave Act (FMLA)&amp;#x0D;&amp;#x0A;&amp;#x0D;&amp;#x0A;HRBN 230&amp;quot;&quot;/&gt;&lt;property id=&quot;20307&quot; value=&quot;261&quot;/&gt;&lt;/object&gt;&lt;object type=&quot;3&quot; unique_id=&quot;10005&quot;&gt;&lt;property id=&quot;20148&quot; value=&quot;5&quot;/&gt;&lt;property id=&quot;20300&quot; value=&quot;Slide 2 - &amp;quot;Course Objectives&amp;quot;&quot;/&gt;&lt;property id=&quot;20307&quot; value=&quot;263&quot;/&gt;&lt;/object&gt;&lt;object type=&quot;3&quot; unique_id=&quot;10006&quot;&gt;&lt;property id=&quot;20148&quot; value=&quot;5&quot;/&gt;&lt;property id=&quot;20300&quot; value=&quot;Slide 4 - &amp;quot;Family and medical leave act&amp;quot;&quot;/&gt;&lt;property id=&quot;20307&quot; value=&quot;289&quot;/&gt;&lt;/object&gt;&lt;object type=&quot;3&quot; unique_id=&quot;10008&quot;&gt;&lt;property id=&quot;20148&quot; value=&quot;5&quot;/&gt;&lt;property id=&quot;20300&quot; value=&quot;Slide 5 - &amp;quot;Family and Medical leave act&amp;quot;&quot;/&gt;&lt;property id=&quot;20307&quot; value=&quot;266&quot;/&gt;&lt;/object&gt;&lt;object type=&quot;3&quot; unique_id=&quot;10010&quot;&gt;&lt;property id=&quot;20148&quot; value=&quot;5&quot;/&gt;&lt;property id=&quot;20300&quot; value=&quot;Slide 6 - &amp;quot;Family and Medical leave act&amp;amp;#x09;&amp;quot;&quot;/&gt;&lt;property id=&quot;20307&quot; value=&quot;267&quot;/&gt;&lt;/object&gt;&lt;object type=&quot;3&quot; unique_id=&quot;10012&quot;&gt;&lt;property id=&quot;20148&quot; value=&quot;5&quot;/&gt;&lt;property id=&quot;20300&quot; value=&quot;Slide 7 - &amp;quot;Family and Medical leave act&amp;amp;#x09;&amp;quot;&quot;/&gt;&lt;property id=&quot;20307&quot; value=&quot;270&quot;/&gt;&lt;/object&gt;&lt;object type=&quot;3&quot; unique_id=&quot;10013&quot;&gt;&lt;property id=&quot;20148&quot; value=&quot;5&quot;/&gt;&lt;property id=&quot;20300&quot; value=&quot;Slide 8 - &amp;quot;Family and Medical leave act&amp;amp;#x09;&amp;quot;&quot;/&gt;&lt;property id=&quot;20307&quot; value=&quot;271&quot;/&gt;&lt;/object&gt;&lt;object type=&quot;3&quot; unique_id=&quot;10016&quot;&gt;&lt;property id=&quot;20148&quot; value=&quot;5&quot;/&gt;&lt;property id=&quot;20300&quot; value=&quot;Slide 9 - &amp;quot;Family and Medical Leave Act&amp;amp;#x09;&amp;quot;&quot;/&gt;&lt;property id=&quot;20307&quot; value=&quot;276&quot;/&gt;&lt;/object&gt;&lt;object type=&quot;3&quot; unique_id=&quot;10017&quot;&gt;&lt;property id=&quot;20148&quot; value=&quot;5&quot;/&gt;&lt;property id=&quot;20300&quot; value=&quot;Slide 10 - &amp;quot;Family and medical leave act&amp;amp;#x09;&amp;quot;&quot;/&gt;&lt;property id=&quot;20307&quot; value=&quot;274&quot;/&gt;&lt;/object&gt;&lt;object type=&quot;3&quot; unique_id=&quot;10018&quot;&gt;&lt;property id=&quot;20148&quot; value=&quot;5&quot;/&gt;&lt;property id=&quot;20300&quot; value=&quot;Slide 11 - &amp;quot;Family and medical leave act&amp;amp;#x09;&amp;quot;&quot;/&gt;&lt;property id=&quot;20307&quot; value=&quot;275&quot;/&gt;&lt;/object&gt;&lt;object type=&quot;3&quot; unique_id=&quot;10019&quot;&gt;&lt;property id=&quot;20148&quot; value=&quot;5&quot;/&gt;&lt;property id=&quot;20300&quot; value=&quot;Slide 12 - &amp;quot;Family and medical leave act&amp;amp;#x09;&amp;quot;&quot;/&gt;&lt;property id=&quot;20307&quot; value=&quot;277&quot;/&gt;&lt;/object&gt;&lt;object type=&quot;3&quot; unique_id=&quot;10025&quot;&gt;&lt;property id=&quot;20148&quot; value=&quot;5&quot;/&gt;&lt;property id=&quot;20300&quot; value=&quot;Slide 13 - &amp;quot;Family and medical leave act&amp;quot;&quot;/&gt;&lt;property id=&quot;20307&quot; value=&quot;283&quot;/&gt;&lt;/object&gt;&lt;object type=&quot;3&quot; unique_id=&quot;10026&quot;&gt;&lt;property id=&quot;20148&quot; value=&quot;5&quot;/&gt;&lt;property id=&quot;20300&quot; value=&quot;Slide 14 - &amp;quot;Family and medical leave act&amp;quot;&quot;/&gt;&lt;property id=&quot;20307&quot; value=&quot;284&quot;/&gt;&lt;/object&gt;&lt;object type=&quot;3&quot; unique_id=&quot;10030&quot;&gt;&lt;property id=&quot;20148&quot; value=&quot;5&quot;/&gt;&lt;property id=&quot;20300&quot; value=&quot;Slide 15 - &amp;quot;Family and medical leave act&amp;quot;&quot;/&gt;&lt;property id=&quot;20307&quot; value=&quot;288&quot;/&gt;&lt;/object&gt;&lt;object type=&quot;3&quot; unique_id=&quot;10031&quot;&gt;&lt;property id=&quot;20148&quot; value=&quot;5&quot;/&gt;&lt;property id=&quot;20300&quot; value=&quot;Slide 18 - &amp;quot;Family and medical leave act&amp;quot;&quot;/&gt;&lt;property id=&quot;20307&quot; value=&quot;290&quot;/&gt;&lt;/object&gt;&lt;object type=&quot;3&quot; unique_id=&quot;10032&quot;&gt;&lt;property id=&quot;20148&quot; value=&quot;5&quot;/&gt;&lt;property id=&quot;20300&quot; value=&quot;Slide 19 - &amp;quot;Family and medical leave act&amp;quot;&quot;/&gt;&lt;property id=&quot;20307&quot; value=&quot;291&quot;/&gt;&lt;/object&gt;&lt;object type=&quot;3&quot; unique_id=&quot;10033&quot;&gt;&lt;property id=&quot;20148&quot; value=&quot;5&quot;/&gt;&lt;property id=&quot;20300&quot; value=&quot;Slide 20 - &amp;quot;Family and medical leave act&amp;quot;&quot;/&gt;&lt;property id=&quot;20307&quot; value=&quot;292&quot;/&gt;&lt;/object&gt;&lt;object type=&quot;3&quot; unique_id=&quot;10034&quot;&gt;&lt;property id=&quot;20148&quot; value=&quot;5&quot;/&gt;&lt;property id=&quot;20300&quot; value=&quot;Slide 21 - &amp;quot;Family and medical leave act&amp;quot;&quot;/&gt;&lt;property id=&quot;20307&quot; value=&quot;293&quot;/&gt;&lt;/object&gt;&lt;object type=&quot;3&quot; unique_id=&quot;10035&quot;&gt;&lt;property id=&quot;20148&quot; value=&quot;5&quot;/&gt;&lt;property id=&quot;20300&quot; value=&quot;Slide 22 - &amp;quot;Family and medical leave act&amp;quot;&quot;/&gt;&lt;property id=&quot;20307&quot; value=&quot;294&quot;/&gt;&lt;/object&gt;&lt;object type=&quot;3&quot; unique_id=&quot;10036&quot;&gt;&lt;property id=&quot;20148&quot; value=&quot;5&quot;/&gt;&lt;property id=&quot;20300&quot; value=&quot;Slide 23 - &amp;quot;Family and medical leave act&amp;quot;&quot;/&gt;&lt;property id=&quot;20307&quot; value=&quot;295&quot;/&gt;&lt;/object&gt;&lt;object type=&quot;3&quot; unique_id=&quot;10039&quot;&gt;&lt;property id=&quot;20148&quot; value=&quot;5&quot;/&gt;&lt;property id=&quot;20300&quot; value=&quot;Slide 25 - &amp;quot;Family and medical leave act&amp;quot;&quot;/&gt;&lt;property id=&quot;20307&quot; value=&quot;298&quot;/&gt;&lt;/object&gt;&lt;object type=&quot;3&quot; unique_id=&quot;10042&quot;&gt;&lt;property id=&quot;20148&quot; value=&quot;5&quot;/&gt;&lt;property id=&quot;20300&quot; value=&quot;Slide 16 - &amp;quot;Family and medical leave act&amp;quot;&quot;/&gt;&lt;property id=&quot;20307&quot; value=&quot;301&quot;/&gt;&lt;/object&gt;&lt;object type=&quot;3&quot; unique_id=&quot;10043&quot;&gt;&lt;property id=&quot;20148&quot; value=&quot;5&quot;/&gt;&lt;property id=&quot;20300&quot; value=&quot;Slide 17 - &amp;quot;Family and medical leave act&amp;quot;&quot;/&gt;&lt;property id=&quot;20307&quot; value=&quot;302&quot;/&gt;&lt;/object&gt;&lt;object type=&quot;3&quot; unique_id=&quot;10044&quot;&gt;&lt;property id=&quot;20148&quot; value=&quot;5&quot;/&gt;&lt;property id=&quot;20300&quot; value=&quot;Slide 28 - &amp;quot;Application of FMLA Policy&amp;quot;&quot;/&gt;&lt;property id=&quot;20307&quot; value=&quot;264&quot;/&gt;&lt;/object&gt;&lt;object type=&quot;3&quot; unique_id=&quot;10045&quot;&gt;&lt;property id=&quot;20148&quot; value=&quot;5&quot;/&gt;&lt;property id=&quot;20300&quot; value=&quot;Slide 29 - &amp;quot;Example one&amp;quot;&quot;/&gt;&lt;property id=&quot;20307&quot; value=&quot;262&quot;/&gt;&lt;/object&gt;&lt;object type=&quot;3&quot; unique_id=&quot;10046&quot;&gt;&lt;property id=&quot;20148&quot; value=&quot;5&quot;/&gt;&lt;property id=&quot;20300&quot; value=&quot;Slide 30 - &amp;quot;Example one&amp;quot;&quot;/&gt;&lt;property id=&quot;20307&quot; value=&quot;303&quot;/&gt;&lt;/object&gt;&lt;object type=&quot;3&quot; unique_id=&quot;10047&quot;&gt;&lt;property id=&quot;20148&quot; value=&quot;5&quot;/&gt;&lt;property id=&quot;20300&quot; value=&quot;Slide 31 - &amp;quot;Example two&amp;quot;&quot;/&gt;&lt;property id=&quot;20307&quot; value=&quot;258&quot;/&gt;&lt;/object&gt;&lt;object type=&quot;3&quot; unique_id=&quot;10048&quot;&gt;&lt;property id=&quot;20148&quot; value=&quot;5&quot;/&gt;&lt;property id=&quot;20300&quot; value=&quot;Slide 32 - &amp;quot;Example two&amp;quot;&quot;/&gt;&lt;property id=&quot;20307&quot; value=&quot;304&quot;/&gt;&lt;/object&gt;&lt;object type=&quot;3&quot; unique_id=&quot;10049&quot;&gt;&lt;property id=&quot;20148&quot; value=&quot;5&quot;/&gt;&lt;property id=&quot;20300&quot; value=&quot;Slide 33 - &amp;quot;Example two&amp;quot;&quot;/&gt;&lt;property id=&quot;20307&quot; value=&quot;305&quot;/&gt;&lt;/object&gt;&lt;object type=&quot;3&quot; unique_id=&quot;10050&quot;&gt;&lt;property id=&quot;20148&quot; value=&quot;5&quot;/&gt;&lt;property id=&quot;20300&quot; value=&quot;Slide 34 - &amp;quot;Example three&amp;amp;#x09;&amp;quot;&quot;/&gt;&lt;property id=&quot;20307&quot; value=&quot;306&quot;/&gt;&lt;/object&gt;&lt;object type=&quot;3&quot; unique_id=&quot;10051&quot;&gt;&lt;property id=&quot;20148&quot; value=&quot;5&quot;/&gt;&lt;property id=&quot;20300&quot; value=&quot;Slide 35 - &amp;quot;Example three&amp;quot;&quot;/&gt;&lt;property id=&quot;20307&quot; value=&quot;307&quot;/&gt;&lt;/object&gt;&lt;object type=&quot;3&quot; unique_id=&quot;10052&quot;&gt;&lt;property id=&quot;20148&quot; value=&quot;5&quot;/&gt;&lt;property id=&quot;20300&quot; value=&quot;Slide 36 - &amp;quot;Example four&amp;amp;#x09;&amp;quot;&quot;/&gt;&lt;property id=&quot;20307&quot; value=&quot;308&quot;/&gt;&lt;/object&gt;&lt;object type=&quot;3&quot; unique_id=&quot;10053&quot;&gt;&lt;property id=&quot;20148&quot; value=&quot;5&quot;/&gt;&lt;property id=&quot;20300&quot; value=&quot;Slide 37 - &amp;quot;Example five&amp;quot;&quot;/&gt;&lt;property id=&quot;20307&quot; value=&quot;309&quot;/&gt;&lt;/object&gt;&lt;object type=&quot;3&quot; unique_id=&quot;10054&quot;&gt;&lt;property id=&quot;20148&quot; value=&quot;5&quot;/&gt;&lt;property id=&quot;20300&quot; value=&quot;Slide 38 - &amp;quot;Example five&amp;amp;#x09;&amp;quot;&quot;/&gt;&lt;property id=&quot;20307&quot; value=&quot;310&quot;/&gt;&lt;/object&gt;&lt;object type=&quot;3&quot; unique_id=&quot;10055&quot;&gt;&lt;property id=&quot;20148&quot; value=&quot;5&quot;/&gt;&lt;property id=&quot;20300&quot; value=&quot;Slide 39 - &amp;quot;Paid parental leave&amp;quot;&quot;/&gt;&lt;property id=&quot;20307&quot; value=&quot;311&quot;/&gt;&lt;/object&gt;&lt;object type=&quot;3&quot; unique_id=&quot;10056&quot;&gt;&lt;property id=&quot;20148&quot; value=&quot;5&quot;/&gt;&lt;property id=&quot;20300&quot; value=&quot;Slide 41 - &amp;quot;Paid parental leave&amp;quot;&quot;/&gt;&lt;property id=&quot;20307&quot; value=&quot;312&quot;/&gt;&lt;/object&gt;&lt;object type=&quot;3&quot; unique_id=&quot;10059&quot;&gt;&lt;property id=&quot;20148&quot; value=&quot;5&quot;/&gt;&lt;property id=&quot;20300&quot; value=&quot;Slide 40 - &amp;quot;Paid parental leave&amp;quot;&quot;/&gt;&lt;property id=&quot;20307&quot; value=&quot;315&quot;/&gt;&lt;/object&gt;&lt;object type=&quot;3&quot; unique_id=&quot;10060&quot;&gt;&lt;property id=&quot;20148&quot; value=&quot;5&quot;/&gt;&lt;property id=&quot;20300&quot; value=&quot;Slide 42 - &amp;quot;Paid parental leave&amp;quot;&quot;/&gt;&lt;property id=&quot;20307&quot; value=&quot;316&quot;/&gt;&lt;/object&gt;&lt;object type=&quot;3&quot; unique_id=&quot;10064&quot;&gt;&lt;property id=&quot;20148&quot; value=&quot;5&quot;/&gt;&lt;property id=&quot;20300&quot; value=&quot;Slide 43 - &amp;quot;Paid parental leave&amp;quot;&quot;/&gt;&lt;property id=&quot;20307&quot; value=&quot;317&quot;/&gt;&lt;/object&gt;&lt;object type=&quot;3&quot; unique_id=&quot;10065&quot;&gt;&lt;property id=&quot;20148&quot; value=&quot;5&quot;/&gt;&lt;property id=&quot;20300&quot; value=&quot;Slide 44 - &amp;quot;Paid parental leave&amp;quot;&quot;/&gt;&lt;property id=&quot;20307&quot; value=&quot;318&quot;/&gt;&lt;/object&gt;&lt;object type=&quot;3&quot; unique_id=&quot;10068&quot;&gt;&lt;property id=&quot;20148&quot; value=&quot;5&quot;/&gt;&lt;property id=&quot;20300&quot; value=&quot;Slide 45 - &amp;quot;Paid parental leave&amp;quot;&quot;/&gt;&lt;property id=&quot;20307&quot; value=&quot;327&quot;/&gt;&lt;/object&gt;&lt;object type=&quot;3&quot; unique_id=&quot;10069&quot;&gt;&lt;property id=&quot;20148&quot; value=&quot;5&quot;/&gt;&lt;property id=&quot;20300&quot; value=&quot;Slide 46 - &amp;quot;Application of PPL Policy&amp;quot;&quot;/&gt;&lt;property id=&quot;20307&quot; value=&quot;328&quot;/&gt;&lt;/object&gt;&lt;object type=&quot;3&quot; unique_id=&quot;10070&quot;&gt;&lt;property id=&quot;20148&quot; value=&quot;5&quot;/&gt;&lt;property id=&quot;20300&quot; value=&quot;Slide 47 - &amp;quot;Example one&amp;quot;&quot;/&gt;&lt;property id=&quot;20307&quot; value=&quot;323&quot;/&gt;&lt;/object&gt;&lt;object type=&quot;3&quot; unique_id=&quot;10072&quot;&gt;&lt;property id=&quot;20148&quot; value=&quot;5&quot;/&gt;&lt;property id=&quot;20300&quot; value=&quot;Slide 48 - &amp;quot;Example one&amp;quot;&quot;/&gt;&lt;property id=&quot;20307&quot; value=&quot;325&quot;/&gt;&lt;/object&gt;&lt;object type=&quot;3&quot; unique_id=&quot;10073&quot;&gt;&lt;property id=&quot;20148&quot; value=&quot;5&quot;/&gt;&lt;property id=&quot;20300&quot; value=&quot;Slide 49 - &amp;quot;Example one&amp;quot;&quot;/&gt;&lt;property id=&quot;20307&quot; value=&quot;329&quot;/&gt;&lt;/object&gt;&lt;object type=&quot;3&quot; unique_id=&quot;10074&quot;&gt;&lt;property id=&quot;20148&quot; value=&quot;5&quot;/&gt;&lt;property id=&quot;20300&quot; value=&quot;Slide 50 - &amp;quot;Example two&amp;quot;&quot;/&gt;&lt;property id=&quot;20307&quot; value=&quot;330&quot;/&gt;&lt;/object&gt;&lt;object type=&quot;3&quot; unique_id=&quot;10075&quot;&gt;&lt;property id=&quot;20148&quot; value=&quot;5&quot;/&gt;&lt;property id=&quot;20300&quot; value=&quot;Slide 51 - &amp;quot;Example two&amp;quot;&quot;/&gt;&lt;property id=&quot;20307&quot; value=&quot;332&quot;/&gt;&lt;/object&gt;&lt;object type=&quot;3&quot; unique_id=&quot;10077&quot;&gt;&lt;property id=&quot;20148&quot; value=&quot;5&quot;/&gt;&lt;property id=&quot;20300&quot; value=&quot;Slide 52 - &amp;quot;Example three&amp;quot;&quot;/&gt;&lt;property id=&quot;20307&quot; value=&quot;334&quot;/&gt;&lt;/object&gt;&lt;object type=&quot;3&quot; unique_id=&quot;10078&quot;&gt;&lt;property id=&quot;20148&quot; value=&quot;5&quot;/&gt;&lt;property id=&quot;20300&quot; value=&quot;Slide 53 - &amp;quot;Example three&amp;quot;&quot;/&gt;&lt;property id=&quot;20307&quot; value=&quot;335&quot;/&gt;&lt;/object&gt;&lt;object type=&quot;3&quot; unique_id=&quot;10079&quot;&gt;&lt;property id=&quot;20148&quot; value=&quot;5&quot;/&gt;&lt;property id=&quot;20300&quot; value=&quot;Slide 54 - &amp;quot;Example three&amp;quot;&quot;/&gt;&lt;property id=&quot;20307&quot; value=&quot;336&quot;/&gt;&lt;/object&gt;&lt;object type=&quot;3&quot; unique_id=&quot;10080&quot;&gt;&lt;property id=&quot;20148&quot; value=&quot;5&quot;/&gt;&lt;property id=&quot;20300&quot; value=&quot;Slide 55 - &amp;quot;EXAMPLE FOUR&amp;amp;#x09;&amp;quot;&quot;/&gt;&lt;property id=&quot;20307&quot; value=&quot;337&quot;/&gt;&lt;/object&gt;&lt;object type=&quot;3&quot; unique_id=&quot;10081&quot;&gt;&lt;property id=&quot;20148&quot; value=&quot;5&quot;/&gt;&lt;property id=&quot;20300&quot; value=&quot;Slide 56 - &amp;quot;Example FOUR&amp;quot;&quot;/&gt;&lt;property id=&quot;20307&quot; value=&quot;339&quot;/&gt;&lt;/object&gt;&lt;object type=&quot;3&quot; unique_id=&quot;10083&quot;&gt;&lt;property id=&quot;20148&quot; value=&quot;5&quot;/&gt;&lt;property id=&quot;20300&quot; value=&quot;Slide 57 - &amp;quot;Resources&amp;quot;&quot;/&gt;&lt;property id=&quot;20307&quot; value=&quot;338&quot;/&gt;&lt;/object&gt;&lt;object type=&quot;3&quot; unique_id=&quot;10084&quot;&gt;&lt;property id=&quot;20148&quot; value=&quot;5&quot;/&gt;&lt;property id=&quot;20300&quot; value=&quot;Slide 58 - &amp;quot;resources&amp;quot;&quot;/&gt;&lt;property id=&quot;20307&quot; value=&quot;341&quot;/&gt;&lt;/object&gt;&lt;object type=&quot;3&quot; unique_id=&quot;10085&quot;&gt;&lt;property id=&quot;20148&quot; value=&quot;5&quot;/&gt;&lt;property id=&quot;20300&quot; value=&quot;Slide 59 - &amp;quot;resources&amp;quot;&quot;/&gt;&lt;property id=&quot;20307&quot; value=&quot;342&quot;/&gt;&lt;/object&gt;&lt;object type=&quot;3&quot; unique_id=&quot;10086&quot;&gt;&lt;property id=&quot;20148&quot; value=&quot;5&quot;/&gt;&lt;property id=&quot;20300&quot; value=&quot;Slide 60 - &amp;quot;Questions?&amp;quot;&quot;/&gt;&lt;property id=&quot;20307&quot; value=&quot;343&quot;/&gt;&lt;/object&gt;&lt;object type=&quot;3&quot; unique_id=&quot;10959&quot;&gt;&lt;property id=&quot;20148&quot; value=&quot;5&quot;/&gt;&lt;property id=&quot;20300&quot; value=&quot;Slide 3 - &amp;quot;FAMILY and medical leave act&amp;#x0D;&amp;#x0A;(FMLA)&amp;quot;&quot;/&gt;&lt;property id=&quot;20307&quot; value=&quot;344&quot;/&gt;&lt;/object&gt;&lt;object type=&quot;3&quot; unique_id=&quot;10960&quot;&gt;&lt;property id=&quot;20148&quot; value=&quot;5&quot;/&gt;&lt;property id=&quot;20300&quot; value=&quot;Slide 24 - &amp;quot;Family and medical leave act&amp;quot;&quot;/&gt;&lt;property id=&quot;20307&quot; value=&quot;345&quot;/&gt;&lt;/object&gt;&lt;object type=&quot;3&quot; unique_id=&quot;11381&quot;&gt;&lt;property id=&quot;20148&quot; value=&quot;5&quot;/&gt;&lt;property id=&quot;20300&quot; value=&quot;Slide 26 - &amp;quot;Family and medical leave act&amp;quot;&quot;/&gt;&lt;property id=&quot;20307&quot; value=&quot;346&quot;/&gt;&lt;/object&gt;&lt;object type=&quot;3&quot; unique_id=&quot;11382&quot;&gt;&lt;property id=&quot;20148&quot; value=&quot;5&quot;/&gt;&lt;property id=&quot;20300&quot; value=&quot;Slide 27 - &amp;quot;Family and medical leave act&amp;quot;&quot;/&gt;&lt;property id=&quot;20307&quot; value=&quot;34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91B31845F42E4DB85785BB962D321A" ma:contentTypeVersion="11" ma:contentTypeDescription="Create a new document." ma:contentTypeScope="" ma:versionID="ebe10f532b2a0c887e37290576a03f75">
  <xsd:schema xmlns:xsd="http://www.w3.org/2001/XMLSchema" xmlns:xs="http://www.w3.org/2001/XMLSchema" xmlns:p="http://schemas.microsoft.com/office/2006/metadata/properties" xmlns:ns2="70899fc6-092b-4027-8072-3a85a63b8dea" targetNamespace="http://schemas.microsoft.com/office/2006/metadata/properties" ma:root="true" ma:fieldsID="392d89f267171d8abb5d1ea86eec5db5" ns2:_="">
    <xsd:import namespace="70899fc6-092b-4027-8072-3a85a63b8dea"/>
    <xsd:element name="properties">
      <xsd:complexType>
        <xsd:sequence>
          <xsd:element name="documentManagement">
            <xsd:complexType>
              <xsd:all>
                <xsd:element ref="ns2:Course" minOccurs="0"/>
                <xsd:element ref="ns2:Category" minOccurs="0"/>
                <xsd:element ref="ns2:Subcategory" minOccurs="0"/>
                <xsd:element ref="ns2:QR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99fc6-092b-4027-8072-3a85a63b8dea" elementFormDefault="qualified">
    <xsd:import namespace="http://schemas.microsoft.com/office/2006/documentManagement/types"/>
    <xsd:import namespace="http://schemas.microsoft.com/office/infopath/2007/PartnerControls"/>
    <xsd:element name="Course" ma:index="1" nillable="true" ma:displayName="Course #" ma:list="{a3a99ad5-05d8-47f8-bf55-590c12276f6f}" ma:internalName="Course" ma:showField="Course_x0020__x0023_" ma:web="2aabdb57-7726-4479-badb-2d3c78bb61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ategory" ma:index="2" nillable="true" ma:displayName="Category" ma:list="{791e9b95-33db-48cc-8d14-309cc5accdd6}" ma:internalName="Category" ma:showField="Title" ma:web="2aabdb57-7726-4479-badb-2d3c78bb61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ubcategory" ma:index="3" nillable="true" ma:displayName="Subcategory" ma:list="{93b4d195-88c7-40eb-8670-524d5feccded}" ma:internalName="Subcategory" ma:showField="Title" ma:web="2aabdb57-7726-4479-badb-2d3c78bb61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QRC" ma:index="4" nillable="true" ma:displayName="QRC" ma:default="0" ma:internalName="QRC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5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QRC xmlns="70899fc6-092b-4027-8072-3a85a63b8dea">false</QRC>
    <Category xmlns="70899fc6-092b-4027-8072-3a85a63b8dea">
      <Value>22</Value>
    </Category>
    <Subcategory xmlns="70899fc6-092b-4027-8072-3a85a63b8dea">
      <Value>7</Value>
    </Subcategory>
    <Course xmlns="70899fc6-092b-4027-8072-3a85a63b8dea">
      <Value>497</Value>
    </Course>
  </documentManagement>
</p:properties>
</file>

<file path=customXml/itemProps1.xml><?xml version="1.0" encoding="utf-8"?>
<ds:datastoreItem xmlns:ds="http://schemas.openxmlformats.org/officeDocument/2006/customXml" ds:itemID="{8C69424B-5CB7-4A51-8087-F6DB182BAC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A51BB-2A80-4DB1-AB8A-2B71907FD1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899fc6-092b-4027-8072-3a85a63b8d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285CBE-A01D-4291-986C-FAA87CF6CB18}">
  <ds:schemaRefs>
    <ds:schemaRef ds:uri="http://schemas.microsoft.com/office/2006/documentManagement/types"/>
    <ds:schemaRef ds:uri="70899fc6-092b-4027-8072-3a85a63b8dea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1907</TotalTime>
  <Words>882</Words>
  <Application>Microsoft Office PowerPoint</Application>
  <PresentationFormat>On-screen Show (4:3)</PresentationFormat>
  <Paragraphs>175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Family and Medical Leave Act (FMLA) and Paid Parental Leave  (PPL)  </vt:lpstr>
      <vt:lpstr>Family and Medical leave act</vt:lpstr>
      <vt:lpstr>Family and Medical Leave Act </vt:lpstr>
      <vt:lpstr>Family and medical leave act </vt:lpstr>
      <vt:lpstr>Family and medical leave act </vt:lpstr>
      <vt:lpstr>Family and medical leave act </vt:lpstr>
      <vt:lpstr> Paid Parental Leave  (PPL)  </vt:lpstr>
      <vt:lpstr>Paid parental leave</vt:lpstr>
      <vt:lpstr>Paid parental leave</vt:lpstr>
      <vt:lpstr>Paid parental leave</vt:lpstr>
      <vt:lpstr>Paid parental leave</vt:lpstr>
      <vt:lpstr>Paid parental leave</vt:lpstr>
      <vt:lpstr> application of fmla &amp; ppl policies   </vt:lpstr>
      <vt:lpstr>Example </vt:lpstr>
      <vt:lpstr>Example </vt:lpstr>
      <vt:lpstr>CONTACT  INFORMATION</vt:lpstr>
      <vt:lpstr>closing </vt:lpstr>
    </vt:vector>
  </TitlesOfParts>
  <Company>Purdue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HRBN 230 - FMLA-PPL Presentation</dc:title>
  <dc:creator>Purdue Marketing Communications</dc:creator>
  <cp:lastModifiedBy>Clark, Barbara S.</cp:lastModifiedBy>
  <cp:revision>176</cp:revision>
  <cp:lastPrinted>2013-09-26T18:26:44Z</cp:lastPrinted>
  <dcterms:created xsi:type="dcterms:W3CDTF">2011-09-20T15:44:26Z</dcterms:created>
  <dcterms:modified xsi:type="dcterms:W3CDTF">2013-11-12T19:28:34Z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0x0101004A91B31845F42E4DB85785BB962D321A</vt:lpwstr>
  </property>
</Properties>
</file>